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1275" r:id="rId2"/>
    <p:sldId id="261" r:id="rId3"/>
    <p:sldId id="262" r:id="rId4"/>
    <p:sldId id="263" r:id="rId5"/>
    <p:sldId id="1276" r:id="rId6"/>
    <p:sldId id="1277" r:id="rId7"/>
    <p:sldId id="1278" r:id="rId8"/>
  </p:sldIdLst>
  <p:sldSz cx="9144000" cy="5143500" type="screen16x9"/>
  <p:notesSz cx="6858000" cy="9144000"/>
  <p:embeddedFontLst>
    <p:embeddedFont>
      <p:font typeface="Bembo Std" panose="02020605060306020A03" pitchFamily="18" charset="0"/>
      <p:regular r:id="rId10"/>
    </p:embeddedFont>
    <p:embeddedFont>
      <p:font typeface="Open Sans Extrabold" panose="020B0906030804020204" pitchFamily="34" charset="0"/>
      <p:bold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Trebuchet MS" panose="020B0603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AB1D1-8E5E-4532-BE08-52929D3605F6}" type="slidenum">
              <a:rPr kumimoji="0" lang="es-SV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SV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26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f5e8caf3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f5e8caf3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1baa25a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f1baa25a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16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07670-D20F-4241-BEF0-BBA28ADE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2738B-B22A-41FE-B4B7-585D2D536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4F51D-FBB4-4E02-AE3B-57D34585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29/8/2024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1F4E1-1BF0-4789-A176-51D8B8D8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5BE5A7-C396-4567-A2F8-BA3FCCEF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87448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66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 1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69600" y="7243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459775" y="4495675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784925" y="1010175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2"/>
          </p:nvPr>
        </p:nvSpPr>
        <p:spPr>
          <a:xfrm>
            <a:off x="49158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3890531" y="46513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8" name="Google Shape;78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D67102-F748-4816-B415-D0BF5CBD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BB76B0-4F4B-4D43-19C4-BC12B543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7" y="540907"/>
            <a:ext cx="2600346" cy="11474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DC510C-CA2D-587A-2132-2BE51AC7DB05}"/>
              </a:ext>
            </a:extLst>
          </p:cNvPr>
          <p:cNvSpPr txBox="1"/>
          <p:nvPr/>
        </p:nvSpPr>
        <p:spPr>
          <a:xfrm>
            <a:off x="117308" y="1953844"/>
            <a:ext cx="8909384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ES" sz="4500" b="1" kern="100" dirty="0">
                <a:solidFill>
                  <a:prstClr val="white">
                    <a:lumMod val="50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Requisitos de accesibilidad para contenidos en la Web</a:t>
            </a:r>
            <a:endParaRPr lang="es-ES" sz="4500" b="1" kern="1200" dirty="0">
              <a:solidFill>
                <a:prstClr val="black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29BB26-3025-FE4C-9BB1-C9DB7455EE07}"/>
              </a:ext>
            </a:extLst>
          </p:cNvPr>
          <p:cNvSpPr txBox="1"/>
          <p:nvPr/>
        </p:nvSpPr>
        <p:spPr>
          <a:xfrm>
            <a:off x="7357934" y="4600924"/>
            <a:ext cx="78098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SV" sz="2250" b="1" kern="1200" dirty="0">
                <a:solidFill>
                  <a:srgbClr val="44546A">
                    <a:lumMod val="50000"/>
                  </a:srgbClr>
                </a:solidFill>
                <a:latin typeface="Bembo Std" panose="02020605060306020A03" pitchFamily="18" charset="0"/>
                <a:ea typeface="+mn-ea"/>
                <a:cs typeface="+mn-cs"/>
              </a:rPr>
              <a:t>2024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2434FE-A62B-6071-4551-D94C10A3C852}"/>
              </a:ext>
            </a:extLst>
          </p:cNvPr>
          <p:cNvSpPr txBox="1"/>
          <p:nvPr/>
        </p:nvSpPr>
        <p:spPr>
          <a:xfrm>
            <a:off x="787706" y="3554382"/>
            <a:ext cx="756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2400" b="1" dirty="0"/>
              <a:t>Norma Técnica Salvadoreña (NTS) 35.105.01:20</a:t>
            </a:r>
          </a:p>
        </p:txBody>
      </p:sp>
    </p:spTree>
    <p:extLst>
      <p:ext uri="{BB962C8B-B14F-4D97-AF65-F5344CB8AC3E}">
        <p14:creationId xmlns:p14="http://schemas.microsoft.com/office/powerpoint/2010/main" val="19663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 descr="Background pointer shape in timeline graphic"/>
          <p:cNvSpPr/>
          <p:nvPr/>
        </p:nvSpPr>
        <p:spPr>
          <a:xfrm>
            <a:off x="721934" y="26943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4294967295"/>
          </p:nvPr>
        </p:nvSpPr>
        <p:spPr>
          <a:xfrm>
            <a:off x="721923" y="28318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Perceptible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350273" y="2346565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0" name="Google Shape;130;p19"/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1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9"/>
          <p:cNvSpPr txBox="1">
            <a:spLocks noGrp="1"/>
          </p:cNvSpPr>
          <p:nvPr>
            <p:ph type="body" idx="4294967295"/>
          </p:nvPr>
        </p:nvSpPr>
        <p:spPr>
          <a:xfrm>
            <a:off x="394575" y="1223024"/>
            <a:ext cx="2565300" cy="1151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poder ser percibido por todos los usuarios (de forma visual, sonora, táctil, etc.)</a:t>
            </a:r>
            <a:endParaRPr sz="1400" dirty="0"/>
          </a:p>
        </p:txBody>
      </p:sp>
      <p:sp>
        <p:nvSpPr>
          <p:cNvPr id="133" name="Google Shape;133;p19" descr="Background pointer shape in timeline graphic"/>
          <p:cNvSpPr/>
          <p:nvPr/>
        </p:nvSpPr>
        <p:spPr>
          <a:xfrm>
            <a:off x="2198054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4294967295"/>
          </p:nvPr>
        </p:nvSpPr>
        <p:spPr>
          <a:xfrm>
            <a:off x="2507317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4294967295"/>
          </p:nvPr>
        </p:nvSpPr>
        <p:spPr>
          <a:xfrm>
            <a:off x="1502825" y="3757725"/>
            <a:ext cx="29034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ser manejable usando los dispositivos de entrada de los usuarios (ratón, teclado, etc.)</a:t>
            </a:r>
            <a:endParaRPr sz="1400" dirty="0"/>
          </a:p>
        </p:txBody>
      </p:sp>
      <p:sp>
        <p:nvSpPr>
          <p:cNvPr id="139" name="Google Shape;139;p19" descr="Background pointer shape in timeline graphic"/>
          <p:cNvSpPr/>
          <p:nvPr/>
        </p:nvSpPr>
        <p:spPr>
          <a:xfrm>
            <a:off x="385297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4294967295"/>
          </p:nvPr>
        </p:nvSpPr>
        <p:spPr>
          <a:xfrm>
            <a:off x="4148749" y="2831850"/>
            <a:ext cx="16491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Comprensible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4294967295"/>
          </p:nvPr>
        </p:nvSpPr>
        <p:spPr>
          <a:xfrm>
            <a:off x="3685102" y="1357225"/>
            <a:ext cx="29940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contenido, su organización y su manejo, debe ser entendido por todos los usuarios</a:t>
            </a:r>
            <a:endParaRPr sz="1400" dirty="0"/>
          </a:p>
        </p:txBody>
      </p:sp>
      <p:sp>
        <p:nvSpPr>
          <p:cNvPr id="145" name="Google Shape;145;p19" descr="Background pointer shape in timeline graphic"/>
          <p:cNvSpPr/>
          <p:nvPr/>
        </p:nvSpPr>
        <p:spPr>
          <a:xfrm>
            <a:off x="550789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4294967295"/>
          </p:nvPr>
        </p:nvSpPr>
        <p:spPr>
          <a:xfrm>
            <a:off x="5797699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Robusto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4294967295"/>
          </p:nvPr>
        </p:nvSpPr>
        <p:spPr>
          <a:xfrm>
            <a:off x="4899450" y="3757725"/>
            <a:ext cx="3396825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estar correctamente estructurado para garantizar un adecuado funcionamiento con las aplicaciones de usuario</a:t>
            </a:r>
            <a:endParaRPr sz="1400" dirty="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C872119-C99D-FD53-DC5E-4C8E6D1FBA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225" y="4686300"/>
            <a:ext cx="4857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3D46078-E59D-9A9C-196F-4F86EF6AFC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29;p19">
            <a:extLst>
              <a:ext uri="{FF2B5EF4-FFF2-40B4-BE49-F238E27FC236}">
                <a16:creationId xmlns:a16="http://schemas.microsoft.com/office/drawing/2014/main" id="{FEAE708D-B66D-501B-E016-5ECE3B2CE7AF}"/>
              </a:ext>
            </a:extLst>
          </p:cNvPr>
          <p:cNvGrpSpPr/>
          <p:nvPr/>
        </p:nvGrpSpPr>
        <p:grpSpPr>
          <a:xfrm>
            <a:off x="4695948" y="2341461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7" name="Google Shape;130;p19">
              <a:extLst>
                <a:ext uri="{FF2B5EF4-FFF2-40B4-BE49-F238E27FC236}">
                  <a16:creationId xmlns:a16="http://schemas.microsoft.com/office/drawing/2014/main" id="{3E3CE3FF-6C97-D1C8-B50E-B8DDB625F0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131;p19">
              <a:extLst>
                <a:ext uri="{FF2B5EF4-FFF2-40B4-BE49-F238E27FC236}">
                  <a16:creationId xmlns:a16="http://schemas.microsoft.com/office/drawing/2014/main" id="{D4788C73-5E7A-5C19-60FE-118F634D4E87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29;p19">
            <a:extLst>
              <a:ext uri="{FF2B5EF4-FFF2-40B4-BE49-F238E27FC236}">
                <a16:creationId xmlns:a16="http://schemas.microsoft.com/office/drawing/2014/main" id="{07988DC1-B311-C0A8-AD28-0E15AA03D140}"/>
              </a:ext>
            </a:extLst>
          </p:cNvPr>
          <p:cNvGrpSpPr/>
          <p:nvPr/>
        </p:nvGrpSpPr>
        <p:grpSpPr>
          <a:xfrm rot="10800000">
            <a:off x="3065632" y="3428598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0" name="Google Shape;130;p19">
              <a:extLst>
                <a:ext uri="{FF2B5EF4-FFF2-40B4-BE49-F238E27FC236}">
                  <a16:creationId xmlns:a16="http://schemas.microsoft.com/office/drawing/2014/main" id="{A68F8AA4-629E-1B71-0ADB-94512916E35B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131;p19">
              <a:extLst>
                <a:ext uri="{FF2B5EF4-FFF2-40B4-BE49-F238E27FC236}">
                  <a16:creationId xmlns:a16="http://schemas.microsoft.com/office/drawing/2014/main" id="{21C57D6B-E74D-FFCE-7561-AF14E58C14B6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9;p19">
            <a:extLst>
              <a:ext uri="{FF2B5EF4-FFF2-40B4-BE49-F238E27FC236}">
                <a16:creationId xmlns:a16="http://schemas.microsoft.com/office/drawing/2014/main" id="{C40B2AE9-843A-4B4A-92D6-FD7365497D07}"/>
              </a:ext>
            </a:extLst>
          </p:cNvPr>
          <p:cNvGrpSpPr/>
          <p:nvPr/>
        </p:nvGrpSpPr>
        <p:grpSpPr>
          <a:xfrm rot="10800000">
            <a:off x="6354070" y="3439800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" name="Google Shape;130;p19">
              <a:extLst>
                <a:ext uri="{FF2B5EF4-FFF2-40B4-BE49-F238E27FC236}">
                  <a16:creationId xmlns:a16="http://schemas.microsoft.com/office/drawing/2014/main" id="{1DFC45E4-4AFB-2A1F-7D85-03FE0A6542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31;p19">
              <a:extLst>
                <a:ext uri="{FF2B5EF4-FFF2-40B4-BE49-F238E27FC236}">
                  <a16:creationId xmlns:a16="http://schemas.microsoft.com/office/drawing/2014/main" id="{D740643A-F1B0-7374-DCCB-8B2FBACB065E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64;p6">
            <a:extLst>
              <a:ext uri="{FF2B5EF4-FFF2-40B4-BE49-F238E27FC236}">
                <a16:creationId xmlns:a16="http://schemas.microsoft.com/office/drawing/2014/main" id="{CD9CA3F1-4E4C-C3A3-61E4-5849CC4900AD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5;p6">
            <a:extLst>
              <a:ext uri="{FF2B5EF4-FFF2-40B4-BE49-F238E27FC236}">
                <a16:creationId xmlns:a16="http://schemas.microsoft.com/office/drawing/2014/main" id="{0F4B0C34-EE5A-8244-AEE1-66ACD8E0EA7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Principios de accesibilidad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body" idx="4294967295"/>
          </p:nvPr>
        </p:nvSpPr>
        <p:spPr>
          <a:xfrm>
            <a:off x="5097464" y="735806"/>
            <a:ext cx="3838575" cy="3671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Nivel de conformidad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Páginas completas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Procesos completos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Uso de tecnologías exclusivamente según métodos que sean compatibles con la accesibilidad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Sin interferencia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8E6C34-BA01-A9D1-275F-516187B3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0" y="1144681"/>
            <a:ext cx="3809266" cy="2541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9A8A7E8-DB69-4C0C-9F67-97C234EA3E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6315813D-DA8C-3C72-E6B2-EC0EAD38B2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4;p6">
            <a:extLst>
              <a:ext uri="{FF2B5EF4-FFF2-40B4-BE49-F238E27FC236}">
                <a16:creationId xmlns:a16="http://schemas.microsoft.com/office/drawing/2014/main" id="{4B2DB290-507F-B733-FC7D-40859C65C7AA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6">
            <a:extLst>
              <a:ext uri="{FF2B5EF4-FFF2-40B4-BE49-F238E27FC236}">
                <a16:creationId xmlns:a16="http://schemas.microsoft.com/office/drawing/2014/main" id="{6484112D-E6F8-87FF-179E-F2810FFE77DD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Requisitos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del Nivel A, o proporciona una versión alternativa conforme Nivel A</a:t>
            </a:r>
            <a:endParaRPr sz="1600" dirty="0"/>
          </a:p>
        </p:txBody>
      </p:sp>
      <p:sp>
        <p:nvSpPr>
          <p:cNvPr id="166" name="Google Shape;166;p21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 los Niveles A y AA, o se proporciona una versión alternativa conforme al Nivel AA </a:t>
            </a:r>
            <a:endParaRPr sz="1600" dirty="0"/>
          </a:p>
        </p:txBody>
      </p:sp>
      <p:sp>
        <p:nvSpPr>
          <p:cNvPr id="169" name="Google Shape;169;p21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4294967295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La página web satisface todos los Criterios de Conformidad de los Niveles A, AA y AAA, o proporciona una versión alternativa conforme al Nivel AAA</a:t>
            </a:r>
            <a:endParaRPr sz="160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2D8AE94-8F37-BE3B-FA54-E0D743DC7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790A8C4-96B6-CDCE-19C5-330CC5ED06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7DC6D6AF-03BC-316F-CF43-BFD6314DCB0F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C245B62-92AE-6F7B-C476-5AD53F255043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Nivel de conformidad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>
            <a:spLocks noGrp="1"/>
          </p:cNvSpPr>
          <p:nvPr>
            <p:ph type="title" idx="4294967295"/>
          </p:nvPr>
        </p:nvSpPr>
        <p:spPr>
          <a:xfrm>
            <a:off x="397244" y="285749"/>
            <a:ext cx="4044950" cy="1119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Herramientas de accesibilidad</a:t>
            </a:r>
            <a:endParaRPr dirty="0">
              <a:solidFill>
                <a:srgbClr val="1F3864"/>
              </a:solidFill>
            </a:endParaRPr>
          </a:p>
        </p:txBody>
      </p:sp>
      <p:sp>
        <p:nvSpPr>
          <p:cNvPr id="663" name="Google Shape;663;p77"/>
          <p:cNvSpPr txBox="1">
            <a:spLocks noGrp="1"/>
          </p:cNvSpPr>
          <p:nvPr>
            <p:ph type="body" idx="4294967295"/>
          </p:nvPr>
        </p:nvSpPr>
        <p:spPr>
          <a:xfrm>
            <a:off x="5305425" y="747713"/>
            <a:ext cx="3838575" cy="3671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NVDA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JAWS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VoiceOver (Apple)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TalkBack (Android)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9D97DB-0195-6A39-A67A-FDDB8518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1" y="1529400"/>
            <a:ext cx="3464116" cy="3464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oogle Shape;93;p2">
            <a:extLst>
              <a:ext uri="{FF2B5EF4-FFF2-40B4-BE49-F238E27FC236}">
                <a16:creationId xmlns:a16="http://schemas.microsoft.com/office/drawing/2014/main" id="{BBC2631D-D874-E0B8-AA2A-7C3996689B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8"/>
          <p:cNvSpPr txBox="1">
            <a:spLocks noGrp="1"/>
          </p:cNvSpPr>
          <p:nvPr>
            <p:ph type="title" idx="4294967295"/>
          </p:nvPr>
        </p:nvSpPr>
        <p:spPr>
          <a:xfrm>
            <a:off x="0" y="125413"/>
            <a:ext cx="4046538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F3864"/>
                </a:solidFill>
              </a:rPr>
              <a:t>Herramientas de verificación de accesibilidad</a:t>
            </a:r>
            <a:endParaRPr sz="3200" dirty="0">
              <a:solidFill>
                <a:srgbClr val="1F3864"/>
              </a:solidFill>
            </a:endParaRPr>
          </a:p>
        </p:txBody>
      </p:sp>
      <p:sp>
        <p:nvSpPr>
          <p:cNvPr id="670" name="Google Shape;670;p78"/>
          <p:cNvSpPr txBox="1">
            <a:spLocks noGrp="1"/>
          </p:cNvSpPr>
          <p:nvPr>
            <p:ph type="body" idx="4294967295"/>
          </p:nvPr>
        </p:nvSpPr>
        <p:spPr>
          <a:xfrm>
            <a:off x="5305425" y="747713"/>
            <a:ext cx="3838575" cy="3671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Web Aim Contrast Checker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WAVE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Lighthouse de Google Chrome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Axe Accessibility (Chrome)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Ainspector Sidebar (FireFox)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955C5A-21A3-43CD-C4AA-141D4EDE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2" y="2120839"/>
            <a:ext cx="4345914" cy="28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oogle Shape;93;p2">
            <a:extLst>
              <a:ext uri="{FF2B5EF4-FFF2-40B4-BE49-F238E27FC236}">
                <a16:creationId xmlns:a16="http://schemas.microsoft.com/office/drawing/2014/main" id="{7C438255-11B0-1688-1225-EAB2B2617F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7;p50">
            <a:extLst>
              <a:ext uri="{FF2B5EF4-FFF2-40B4-BE49-F238E27FC236}">
                <a16:creationId xmlns:a16="http://schemas.microsoft.com/office/drawing/2014/main" id="{89DB763E-D071-C7EA-C0EF-1603EE1C15F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1E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080623B-794B-ADC2-C678-ABFE3BE7627A}"/>
              </a:ext>
            </a:extLst>
          </p:cNvPr>
          <p:cNvGrpSpPr/>
          <p:nvPr/>
        </p:nvGrpSpPr>
        <p:grpSpPr>
          <a:xfrm>
            <a:off x="2627782" y="684806"/>
            <a:ext cx="3888436" cy="3773888"/>
            <a:chOff x="4151781" y="2358871"/>
            <a:chExt cx="3888436" cy="3773888"/>
          </a:xfrm>
        </p:grpSpPr>
        <p:pic>
          <p:nvPicPr>
            <p:cNvPr id="5" name="Google Shape;2468;p50">
              <a:extLst>
                <a:ext uri="{FF2B5EF4-FFF2-40B4-BE49-F238E27FC236}">
                  <a16:creationId xmlns:a16="http://schemas.microsoft.com/office/drawing/2014/main" id="{221CFEBA-A715-5224-006C-4050F9CE07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16373" y="2358871"/>
              <a:ext cx="1559253" cy="183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FC95BAF-B327-D77F-C1DA-F07B5FAA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1781" y="4463481"/>
              <a:ext cx="3888436" cy="166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34965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242</Words>
  <Application>Microsoft Office PowerPoint</Application>
  <PresentationFormat>Presentación en pantalla (16:9)</PresentationFormat>
  <Paragraphs>37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Trebuchet MS</vt:lpstr>
      <vt:lpstr>Arial</vt:lpstr>
      <vt:lpstr>Bembo Std</vt:lpstr>
      <vt:lpstr>Calibri</vt:lpstr>
      <vt:lpstr>Aptos</vt:lpstr>
      <vt:lpstr>Open Sans Extrabold</vt:lpstr>
      <vt:lpstr>Roboto</vt:lpstr>
      <vt:lpstr>Geometric</vt:lpstr>
      <vt:lpstr>Presentación de PowerPoint</vt:lpstr>
      <vt:lpstr>Presentación de PowerPoint</vt:lpstr>
      <vt:lpstr>Presentación de PowerPoint</vt:lpstr>
      <vt:lpstr>Presentación de PowerPoint</vt:lpstr>
      <vt:lpstr>Herramientas de accesibilidad</vt:lpstr>
      <vt:lpstr>Herramientas de verificación de accesibilidad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Consejo Nacional para La Inclusión de las Personas con Discapacidad</cp:lastModifiedBy>
  <cp:revision>8</cp:revision>
  <dcterms:modified xsi:type="dcterms:W3CDTF">2024-08-29T18:54:54Z</dcterms:modified>
</cp:coreProperties>
</file>